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</p:sldIdLst>
  <p:sldSz cy="5143500" cx="9144000"/>
  <p:notesSz cx="6858000" cy="9144000"/>
  <p:embeddedFontLst>
    <p:embeddedFont>
      <p:font typeface="PT Sans Narrow"/>
      <p:regular r:id="rId52"/>
      <p:bold r:id="rId53"/>
    </p:embeddedFont>
    <p:embeddedFont>
      <p:font typeface="Open Sans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73A2E2D-6E94-4864-81DA-FEA30868DB3C}">
  <a:tblStyle styleId="{273A2E2D-6E94-4864-81DA-FEA30868DB3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font" Target="fonts/PTSansNarrow-bold.fntdata"/><Relationship Id="rId52" Type="http://schemas.openxmlformats.org/officeDocument/2006/relationships/font" Target="fonts/PTSansNarrow-regular.fntdata"/><Relationship Id="rId11" Type="http://schemas.openxmlformats.org/officeDocument/2006/relationships/slide" Target="slides/slide5.xml"/><Relationship Id="rId55" Type="http://schemas.openxmlformats.org/officeDocument/2006/relationships/font" Target="fonts/OpenSans-bold.fntdata"/><Relationship Id="rId10" Type="http://schemas.openxmlformats.org/officeDocument/2006/relationships/slide" Target="slides/slide4.xml"/><Relationship Id="rId54" Type="http://schemas.openxmlformats.org/officeDocument/2006/relationships/font" Target="fonts/OpenSans-regular.fntdata"/><Relationship Id="rId13" Type="http://schemas.openxmlformats.org/officeDocument/2006/relationships/slide" Target="slides/slide7.xml"/><Relationship Id="rId57" Type="http://schemas.openxmlformats.org/officeDocument/2006/relationships/font" Target="fonts/OpenSans-boldItalic.fntdata"/><Relationship Id="rId12" Type="http://schemas.openxmlformats.org/officeDocument/2006/relationships/slide" Target="slides/slide6.xml"/><Relationship Id="rId56" Type="http://schemas.openxmlformats.org/officeDocument/2006/relationships/font" Target="fonts/OpenSans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bf316c267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bf316c267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bf316c267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bf316c267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bf316c267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bf316c267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bf316c267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bf316c267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bf316c267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bf316c267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bf316c267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bf316c267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bf316c267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7bf316c267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bf316c267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bf316c267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bf316c267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bf316c267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bf316c267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bf316c267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7bf316c267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7bf316c267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bf316c267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bf316c267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bf316c267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bf316c267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bf316c267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bf316c267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bf316c267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bf316c267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bf316c267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bf316c267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Jira : 이슈 트래킹 서비스,  수많은 회사에서 사용함.     (최근에는 GitHub 도 Jira 연동 어렵지 않다..  Bitbucket 을 굳이 쓸 필요가… 음..)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bf316c267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bf316c267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bf316c267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bf316c267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bf316c267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bf316c267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bf316c267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7bf316c267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bf316c267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7bf316c267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bf316c267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bf316c267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7bf316c267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7bf316c267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7bf316c267_0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7bf316c267_0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bf316c267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7bf316c267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bf316c267_0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bf316c267_0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7bf316c267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7bf316c267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bf316c267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bf316c267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7bf316c267_0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7bf316c267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7bf316c267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7bf316c267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7bf316c267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7bf316c267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7bf316c267_0_6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7bf316c267_0_6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bf316c267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bf316c267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bf316c267_0_6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bf316c267_0_6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7bf316c267_0_6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7bf316c267_0_6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bf316c267_0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bf316c267_0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7bf316c267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7bf316c267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7bf316c267_0_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7bf316c267_0_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bf316c267_0_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bf316c267_0_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bf316c267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bf316c26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bf316c267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bf316c267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bf2c9e1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bf2c9e1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bf316c267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bf316c267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bf2c9e1a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bf2c9e1a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hyperlink" Target="https://ko.wikipedia.org/wiki/%EA%B9%83_(%EC%86%8C%ED%94%84%ED%8A%B8%EC%9B%A8%EC%96%B4)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6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1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9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5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5" Type="http://schemas.openxmlformats.org/officeDocument/2006/relationships/image" Target="../media/image30.png"/><Relationship Id="rId6" Type="http://schemas.openxmlformats.org/officeDocument/2006/relationships/image" Target="../media/image3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Git, GitHub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3"/>
          <p:cNvPicPr preferRelativeResize="0"/>
          <p:nvPr/>
        </p:nvPicPr>
        <p:blipFill rotWithShape="1">
          <a:blip r:embed="rId3">
            <a:alphaModFix/>
          </a:blip>
          <a:srcRect b="24664" l="5855" r="6617" t="24761"/>
          <a:stretch/>
        </p:blipFill>
        <p:spPr>
          <a:xfrm>
            <a:off x="4885725" y="1229900"/>
            <a:ext cx="2026174" cy="6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8225" y="1219225"/>
            <a:ext cx="1416175" cy="59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 이란???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13925"/>
            <a:ext cx="3919800" cy="3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분산 버젼 관리 시스템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1903" y="73450"/>
            <a:ext cx="2735900" cy="491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/>
          <p:nvPr/>
        </p:nvSpPr>
        <p:spPr>
          <a:xfrm>
            <a:off x="4535525" y="437750"/>
            <a:ext cx="1593000" cy="510600"/>
          </a:xfrm>
          <a:prstGeom prst="wedgeRoundRectCallout">
            <a:avLst>
              <a:gd fmla="val 67550" name="adj1"/>
              <a:gd fmla="val 66691" name="adj2"/>
              <a:gd fmla="val 0" name="adj3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u="sng">
                <a:solidFill>
                  <a:schemeClr val="hlink"/>
                </a:solidFill>
                <a:hlinkClick r:id="rId4"/>
              </a:rPr>
              <a:t>위키백과 참조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3007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버젼 관리란?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266325"/>
            <a:ext cx="3007800" cy="13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게임 세이브 파일을 생각해보자.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slot1, slot2 저장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맘에 안들면 slot1 을 다시 불러오기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8900" y="1061825"/>
            <a:ext cx="5930875" cy="370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3"/>
          <p:cNvSpPr/>
          <p:nvPr/>
        </p:nvSpPr>
        <p:spPr>
          <a:xfrm>
            <a:off x="6575575" y="449900"/>
            <a:ext cx="2100600" cy="6120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포토샵의 history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다수의 사람이 버젼관리를 해야 한다면?</a:t>
            </a:r>
            <a:endParaRPr/>
          </a:p>
        </p:txBody>
      </p:sp>
      <p:pic>
        <p:nvPicPr>
          <p:cNvPr id="142" name="Google Shape;14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0300" y="1152425"/>
            <a:ext cx="1122946" cy="96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4771" y="1076225"/>
            <a:ext cx="1378532" cy="96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4"/>
          <p:cNvSpPr/>
          <p:nvPr/>
        </p:nvSpPr>
        <p:spPr>
          <a:xfrm>
            <a:off x="206725" y="941950"/>
            <a:ext cx="1811700" cy="1020600"/>
          </a:xfrm>
          <a:prstGeom prst="wedgeRoundRectCallout">
            <a:avLst>
              <a:gd fmla="val 65827" name="adj1"/>
              <a:gd fmla="val -17830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‘고양이’ 와 ‘문어’ 가 조별과제로 슬라이드를 만들어야 하는 상황</a:t>
            </a:r>
            <a:endParaRPr/>
          </a:p>
        </p:txBody>
      </p:sp>
      <p:sp>
        <p:nvSpPr>
          <p:cNvPr id="145" name="Google Shape;145;p24"/>
          <p:cNvSpPr txBox="1"/>
          <p:nvPr/>
        </p:nvSpPr>
        <p:spPr>
          <a:xfrm>
            <a:off x="2076050" y="2173325"/>
            <a:ext cx="19455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① 페이지 1~3 작성해서 버전 </a:t>
            </a:r>
            <a:r>
              <a:rPr lang="ko">
                <a:highlight>
                  <a:srgbClr val="00FFFF"/>
                </a:highlight>
                <a:latin typeface="Open Sans"/>
                <a:ea typeface="Open Sans"/>
                <a:cs typeface="Open Sans"/>
                <a:sym typeface="Open Sans"/>
              </a:rPr>
              <a:t>‘고양1’</a:t>
            </a:r>
            <a:r>
              <a:rPr lang="ko">
                <a:latin typeface="Open Sans"/>
                <a:ea typeface="Open Sans"/>
                <a:cs typeface="Open Sans"/>
                <a:sym typeface="Open Sans"/>
              </a:rPr>
              <a:t> 저장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p24"/>
          <p:cNvSpPr txBox="1"/>
          <p:nvPr/>
        </p:nvSpPr>
        <p:spPr>
          <a:xfrm>
            <a:off x="4971650" y="2173325"/>
            <a:ext cx="23241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② 버전 </a:t>
            </a:r>
            <a:r>
              <a:rPr lang="ko">
                <a:highlight>
                  <a:srgbClr val="00FFFF"/>
                </a:highlight>
                <a:latin typeface="Open Sans"/>
                <a:ea typeface="Open Sans"/>
                <a:cs typeface="Open Sans"/>
                <a:sym typeface="Open Sans"/>
              </a:rPr>
              <a:t>‘고양1’</a:t>
            </a:r>
            <a:r>
              <a:rPr lang="ko">
                <a:latin typeface="Open Sans"/>
                <a:ea typeface="Open Sans"/>
                <a:cs typeface="Open Sans"/>
                <a:sym typeface="Open Sans"/>
              </a:rPr>
              <a:t> 다운받아서 4~6 작성후 버전 </a:t>
            </a:r>
            <a:r>
              <a:rPr lang="ko">
                <a:highlight>
                  <a:srgbClr val="EA9999"/>
                </a:highlight>
                <a:latin typeface="Open Sans"/>
                <a:ea typeface="Open Sans"/>
                <a:cs typeface="Open Sans"/>
                <a:sym typeface="Open Sans"/>
              </a:rPr>
              <a:t>‘문어1’</a:t>
            </a:r>
            <a:r>
              <a:rPr lang="ko">
                <a:latin typeface="Open Sans"/>
                <a:ea typeface="Open Sans"/>
                <a:cs typeface="Open Sans"/>
                <a:sym typeface="Open Sans"/>
              </a:rPr>
              <a:t> 저장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7" name="Google Shape;147;p24"/>
          <p:cNvSpPr/>
          <p:nvPr/>
        </p:nvSpPr>
        <p:spPr>
          <a:xfrm>
            <a:off x="7471650" y="2029850"/>
            <a:ext cx="1122900" cy="469500"/>
          </a:xfrm>
          <a:prstGeom prst="wedgeRoundRectCallout">
            <a:avLst>
              <a:gd fmla="val -69492" name="adj1"/>
              <a:gd fmla="val -6932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여기까지 총 6페이지</a:t>
            </a:r>
            <a:endParaRPr sz="900"/>
          </a:p>
        </p:txBody>
      </p:sp>
      <p:sp>
        <p:nvSpPr>
          <p:cNvPr id="148" name="Google Shape;148;p24"/>
          <p:cNvSpPr txBox="1"/>
          <p:nvPr/>
        </p:nvSpPr>
        <p:spPr>
          <a:xfrm>
            <a:off x="2076050" y="2935325"/>
            <a:ext cx="19455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③ 페이지 2 수정후  </a:t>
            </a:r>
            <a:r>
              <a:rPr lang="ko">
                <a:highlight>
                  <a:srgbClr val="A4C2F4"/>
                </a:highlight>
                <a:latin typeface="Open Sans"/>
                <a:ea typeface="Open Sans"/>
                <a:cs typeface="Open Sans"/>
                <a:sym typeface="Open Sans"/>
              </a:rPr>
              <a:t>‘고양2’</a:t>
            </a:r>
            <a:r>
              <a:rPr lang="ko">
                <a:latin typeface="Open Sans"/>
                <a:ea typeface="Open Sans"/>
                <a:cs typeface="Open Sans"/>
                <a:sym typeface="Open Sans"/>
              </a:rPr>
              <a:t> 저장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9" name="Google Shape;149;p24"/>
          <p:cNvSpPr/>
          <p:nvPr/>
        </p:nvSpPr>
        <p:spPr>
          <a:xfrm>
            <a:off x="206725" y="2623625"/>
            <a:ext cx="1434900" cy="707400"/>
          </a:xfrm>
          <a:prstGeom prst="wedgeRoundRectCallout">
            <a:avLst>
              <a:gd fmla="val 70332" name="adj1"/>
              <a:gd fmla="val 7274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고양이는 문어가 작업하는 것과 관계없이 수정 진행..</a:t>
            </a:r>
            <a:endParaRPr sz="900"/>
          </a:p>
        </p:txBody>
      </p:sp>
      <p:sp>
        <p:nvSpPr>
          <p:cNvPr id="150" name="Google Shape;150;p24"/>
          <p:cNvSpPr txBox="1"/>
          <p:nvPr/>
        </p:nvSpPr>
        <p:spPr>
          <a:xfrm>
            <a:off x="4447150" y="3015300"/>
            <a:ext cx="40041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④ 버젼 </a:t>
            </a:r>
            <a:r>
              <a:rPr lang="ko">
                <a:highlight>
                  <a:srgbClr val="A4C2F4"/>
                </a:highlight>
                <a:latin typeface="Open Sans"/>
                <a:ea typeface="Open Sans"/>
                <a:cs typeface="Open Sans"/>
                <a:sym typeface="Open Sans"/>
              </a:rPr>
              <a:t>‘고양2’ </a:t>
            </a:r>
            <a:r>
              <a:rPr lang="ko">
                <a:latin typeface="Open Sans"/>
                <a:ea typeface="Open Sans"/>
                <a:cs typeface="Open Sans"/>
                <a:sym typeface="Open Sans"/>
              </a:rPr>
              <a:t> 와 내 </a:t>
            </a:r>
            <a:r>
              <a:rPr lang="ko">
                <a:highlight>
                  <a:srgbClr val="EA9999"/>
                </a:highlight>
                <a:latin typeface="Open Sans"/>
                <a:ea typeface="Open Sans"/>
                <a:cs typeface="Open Sans"/>
                <a:sym typeface="Open Sans"/>
              </a:rPr>
              <a:t>‘문어1’</a:t>
            </a:r>
            <a:r>
              <a:rPr lang="ko">
                <a:latin typeface="Open Sans"/>
                <a:ea typeface="Open Sans"/>
                <a:cs typeface="Open Sans"/>
                <a:sym typeface="Open Sans"/>
              </a:rPr>
              <a:t>  비교해(diff) 최근에 페이지2가 바뀌어 있는 것을 확인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→ 내 버젼에 반영 → 버젼 </a:t>
            </a:r>
            <a:r>
              <a:rPr lang="ko">
                <a:highlight>
                  <a:srgbClr val="E6B8AF"/>
                </a:highlight>
                <a:latin typeface="Open Sans"/>
                <a:ea typeface="Open Sans"/>
                <a:cs typeface="Open Sans"/>
                <a:sym typeface="Open Sans"/>
              </a:rPr>
              <a:t> ‘문어2’</a:t>
            </a:r>
            <a:r>
              <a:rPr lang="ko">
                <a:latin typeface="Open Sans"/>
                <a:ea typeface="Open Sans"/>
                <a:cs typeface="Open Sans"/>
                <a:sym typeface="Open Sans"/>
              </a:rPr>
              <a:t> 저장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1" name="Google Shape;151;p24"/>
          <p:cNvSpPr/>
          <p:nvPr/>
        </p:nvSpPr>
        <p:spPr>
          <a:xfrm>
            <a:off x="7868700" y="3419250"/>
            <a:ext cx="1122900" cy="469500"/>
          </a:xfrm>
          <a:prstGeom prst="wedgeRoundRectCallout">
            <a:avLst>
              <a:gd fmla="val -72364" name="adj1"/>
              <a:gd fmla="val -45335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/>
              <a:t>문어는 고양이를 계속 신경쓸수 밖에 없다!!</a:t>
            </a:r>
            <a:endParaRPr sz="900"/>
          </a:p>
        </p:txBody>
      </p:sp>
      <p:sp>
        <p:nvSpPr>
          <p:cNvPr id="152" name="Google Shape;152;p24"/>
          <p:cNvSpPr txBox="1"/>
          <p:nvPr/>
        </p:nvSpPr>
        <p:spPr>
          <a:xfrm>
            <a:off x="1610750" y="4170725"/>
            <a:ext cx="26841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Open Sans"/>
                <a:ea typeface="Open Sans"/>
                <a:cs typeface="Open Sans"/>
                <a:sym typeface="Open Sans"/>
              </a:rPr>
              <a:t>고양이 최종 버젼에 있는 페이지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Open Sans"/>
                <a:ea typeface="Open Sans"/>
                <a:cs typeface="Open Sans"/>
                <a:sym typeface="Open Sans"/>
              </a:rPr>
              <a:t>1, 2(수정본), 3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3" name="Google Shape;153;p24"/>
          <p:cNvSpPr txBox="1"/>
          <p:nvPr/>
        </p:nvSpPr>
        <p:spPr>
          <a:xfrm>
            <a:off x="4963550" y="4170725"/>
            <a:ext cx="26841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Open Sans"/>
                <a:ea typeface="Open Sans"/>
                <a:cs typeface="Open Sans"/>
                <a:sym typeface="Open Sans"/>
              </a:rPr>
              <a:t>문어 최종 버젼에 있는 페이지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Open Sans"/>
                <a:ea typeface="Open Sans"/>
                <a:cs typeface="Open Sans"/>
                <a:sym typeface="Open Sans"/>
              </a:rPr>
              <a:t>1, 2(수정본), 3, 4, 5, 6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여기서 포인트는..</a:t>
            </a:r>
            <a:endParaRPr/>
          </a:p>
        </p:txBody>
      </p:sp>
      <p:sp>
        <p:nvSpPr>
          <p:cNvPr id="159" name="Google Shape;159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고양이는 문어 신경 안쓰고 계속 자기 버젼업 을 할수 있고 있고,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문어는 자기 버젼을 올리면서, 필요할때마다 고양이 의 버젼을 가져와서 자기 버젼에 반영해서 새로운 컨텐츠 추가 가능..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버젼관리 시스템 Git 의 효용 가치</a:t>
            </a:r>
            <a:endParaRPr/>
          </a:p>
        </p:txBody>
      </p:sp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코딩할때,  </a:t>
            </a:r>
            <a:br>
              <a:rPr lang="ko"/>
            </a:br>
            <a:r>
              <a:rPr lang="ko"/>
              <a:t>단순히 CTRL+Z 를 눌러 이전 상태로 되돌리는 것이 아니라</a:t>
            </a:r>
            <a:br>
              <a:rPr lang="ko"/>
            </a:br>
            <a:r>
              <a:rPr b="1" lang="ko"/>
              <a:t>원하는 시점마다 ‘깃발’을 꽂고</a:t>
            </a:r>
            <a:r>
              <a:rPr lang="ko"/>
              <a:t> (</a:t>
            </a:r>
            <a:r>
              <a:rPr lang="ko">
                <a:solidFill>
                  <a:srgbClr val="0000FF"/>
                </a:solidFill>
              </a:rPr>
              <a:t>‘버젼’</a:t>
            </a:r>
            <a:r>
              <a:rPr lang="ko"/>
              <a:t>을 만들고)</a:t>
            </a:r>
            <a:br>
              <a:rPr lang="ko"/>
            </a:br>
            <a:r>
              <a:rPr b="1" lang="ko"/>
              <a:t>이들 간에 자유롭게 돌아다닐 수 있다</a:t>
            </a:r>
            <a:r>
              <a:rPr lang="ko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내가 만든 버젼 뿐 아니라</a:t>
            </a:r>
            <a:br>
              <a:rPr lang="ko"/>
            </a:br>
            <a:r>
              <a:rPr lang="ko"/>
              <a:t>동료가 만든 </a:t>
            </a:r>
            <a:r>
              <a:rPr b="1" lang="ko"/>
              <a:t>버젼으로 이동할 수</a:t>
            </a:r>
            <a:r>
              <a:rPr lang="ko"/>
              <a:t> 있고</a:t>
            </a:r>
            <a:br>
              <a:rPr lang="ko"/>
            </a:br>
            <a:r>
              <a:rPr lang="ko"/>
              <a:t>동료와 내 버젼을 </a:t>
            </a:r>
            <a:r>
              <a:rPr b="1" lang="ko"/>
              <a:t>비교</a:t>
            </a:r>
            <a:r>
              <a:rPr lang="ko"/>
              <a:t>해서</a:t>
            </a:r>
            <a:br>
              <a:rPr lang="ko"/>
            </a:br>
            <a:r>
              <a:rPr b="1" lang="ko"/>
              <a:t>최신본으로 코드를 업데이트</a:t>
            </a:r>
            <a:r>
              <a:rPr lang="ko"/>
              <a:t> 할수 있다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 을 사용하려면 무엇이 필요?</a:t>
            </a:r>
            <a:endParaRPr/>
          </a:p>
        </p:txBody>
      </p:sp>
      <p:sp>
        <p:nvSpPr>
          <p:cNvPr id="171" name="Google Shape;171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저장할 공간만 있다면 어디서나 사용 가능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개인 컴퓨터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USB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회사 서버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클라우드 (GitHub, BitBucket, GitLab …) </a:t>
            </a:r>
            <a:br>
              <a:rPr lang="ko"/>
            </a:br>
            <a:r>
              <a:rPr lang="ko"/>
              <a:t>← 전 세계 사람들과 시간과 공간 제약없이 협업 가능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 을 사용하는 두가지 방법</a:t>
            </a:r>
            <a:endParaRPr/>
          </a:p>
        </p:txBody>
      </p:sp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218875" y="3244975"/>
            <a:ext cx="40491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CLI (Command Line Interface)</a:t>
            </a:r>
            <a:br>
              <a:rPr lang="ko"/>
            </a:br>
            <a:r>
              <a:rPr lang="ko"/>
              <a:t>가장 일반적인 방법</a:t>
            </a:r>
            <a:endParaRPr/>
          </a:p>
        </p:txBody>
      </p:sp>
      <p:pic>
        <p:nvPicPr>
          <p:cNvPr id="178" name="Google Shape;1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4100" y="847625"/>
            <a:ext cx="6808891" cy="247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4612150" y="3244975"/>
            <a:ext cx="44223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2. GUI  (Graphic User Interface)</a:t>
            </a:r>
            <a:br>
              <a:rPr lang="ko"/>
            </a:br>
            <a:r>
              <a:rPr lang="ko"/>
              <a:t>   좀더 편리하게 다루고자  Sourcetree 같은 gui 인터페이스 도 있다 </a:t>
            </a:r>
            <a:endParaRPr/>
          </a:p>
        </p:txBody>
      </p:sp>
      <p:sp>
        <p:nvSpPr>
          <p:cNvPr id="180" name="Google Shape;180;p28"/>
          <p:cNvSpPr/>
          <p:nvPr/>
        </p:nvSpPr>
        <p:spPr>
          <a:xfrm>
            <a:off x="680925" y="4316650"/>
            <a:ext cx="8151300" cy="644400"/>
          </a:xfrm>
          <a:prstGeom prst="wedgeRectCallout">
            <a:avLst>
              <a:gd fmla="val -19270" name="adj1"/>
              <a:gd fmla="val -65095" name="adj2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익숙해지면, 애지간한 작업은 GUI 에서 하고,  일부 필수불가결한 작업들이나 CLI 에서 하기 편한 작업들은 CLI 환경에서 하게 된다.       (입문 단계에서는 CLI 부터..)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CLI  ( Comman Line Interface) 환경</a:t>
            </a:r>
            <a:endParaRPr/>
          </a:p>
        </p:txBody>
      </p:sp>
      <p:sp>
        <p:nvSpPr>
          <p:cNvPr id="186" name="Google Shape;186;p29"/>
          <p:cNvSpPr txBox="1"/>
          <p:nvPr>
            <p:ph idx="1" type="body"/>
          </p:nvPr>
        </p:nvSpPr>
        <p:spPr>
          <a:xfrm>
            <a:off x="311700" y="1266325"/>
            <a:ext cx="5804700" cy="30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개발자의 상징!  검정 화면에 흰 글씨!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명령어를 치는 것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CLI 로는 </a:t>
            </a:r>
            <a:r>
              <a:rPr b="1" lang="ko"/>
              <a:t>Git 이 제공하는 모든 기능을 사용할 수 있다</a:t>
            </a:r>
            <a:r>
              <a:rPr lang="ko"/>
              <a:t>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>
                <a:solidFill>
                  <a:srgbClr val="980000"/>
                </a:solidFill>
              </a:rPr>
              <a:t>단점) </a:t>
            </a:r>
            <a:br>
              <a:rPr lang="ko"/>
            </a:br>
            <a:r>
              <a:rPr lang="ko"/>
              <a:t>처음 시작하는 사람에게는 어렵다.</a:t>
            </a:r>
            <a:br>
              <a:rPr lang="ko"/>
            </a:br>
            <a:r>
              <a:rPr lang="ko"/>
              <a:t>Git 이 가시적인 개념들이 많은데 이를 시각적으로 보여주진 못한다.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6825" y="998175"/>
            <a:ext cx="2993125" cy="2284875"/>
          </a:xfrm>
          <a:prstGeom prst="rect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GUI (Graphic User Interface) 환경</a:t>
            </a:r>
            <a:endParaRPr/>
          </a:p>
        </p:txBody>
      </p:sp>
      <p:sp>
        <p:nvSpPr>
          <p:cNvPr id="193" name="Google Shape;193;p30"/>
          <p:cNvSpPr txBox="1"/>
          <p:nvPr>
            <p:ph idx="1" type="body"/>
          </p:nvPr>
        </p:nvSpPr>
        <p:spPr>
          <a:xfrm>
            <a:off x="311700" y="1266325"/>
            <a:ext cx="5065200" cy="24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마우스 클릭과 버튼 등의 인터페이스,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개념에 대한 이해 좋음.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그래프 등 변경사항등이 시각적으로 보여져서 선호도 높음.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30"/>
          <p:cNvPicPr preferRelativeResize="0"/>
          <p:nvPr/>
        </p:nvPicPr>
        <p:blipFill rotWithShape="1">
          <a:blip r:embed="rId3">
            <a:alphaModFix/>
          </a:blip>
          <a:srcRect b="0" l="49254" r="0" t="0"/>
          <a:stretch/>
        </p:blipFill>
        <p:spPr>
          <a:xfrm>
            <a:off x="5376995" y="944900"/>
            <a:ext cx="3455301" cy="247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0"/>
          <p:cNvSpPr/>
          <p:nvPr/>
        </p:nvSpPr>
        <p:spPr>
          <a:xfrm>
            <a:off x="595825" y="3781625"/>
            <a:ext cx="7684800" cy="6081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개발자 마다 CLI 와 GUI 이 선호도가 각각 다름.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GitHub 에 코드를 올리는 과정</a:t>
            </a:r>
            <a:endParaRPr/>
          </a:p>
        </p:txBody>
      </p:sp>
      <p:sp>
        <p:nvSpPr>
          <p:cNvPr id="201" name="Google Shape;201;p31"/>
          <p:cNvSpPr txBox="1"/>
          <p:nvPr>
            <p:ph idx="1" type="body"/>
          </p:nvPr>
        </p:nvSpPr>
        <p:spPr>
          <a:xfrm>
            <a:off x="159300" y="1266325"/>
            <a:ext cx="89052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 으로 만든 코드(버젼)을 GitHub 에 올리는 과정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프로젝트 폴더에 </a:t>
            </a:r>
            <a:r>
              <a:rPr b="1" lang="ko"/>
              <a:t>‘여기에서 Git 을 쓸거다’</a:t>
            </a:r>
            <a:r>
              <a:rPr lang="ko"/>
              <a:t> 라고 명령 (</a:t>
            </a:r>
            <a:r>
              <a:rPr lang="ko">
                <a:solidFill>
                  <a:srgbClr val="FFFFFF"/>
                </a:solidFill>
                <a:highlight>
                  <a:srgbClr val="FF9900"/>
                </a:highlight>
              </a:rPr>
              <a:t>git init</a:t>
            </a:r>
            <a:r>
              <a:rPr lang="ko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즐겁게 (?) 코딩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내가 변경한 파일중 올리길 원하는 것만 </a:t>
            </a:r>
            <a:r>
              <a:rPr b="1" lang="ko"/>
              <a:t>선택 </a:t>
            </a:r>
            <a:r>
              <a:rPr lang="ko"/>
              <a:t> (</a:t>
            </a:r>
            <a:r>
              <a:rPr lang="ko">
                <a:solidFill>
                  <a:srgbClr val="FFFFFF"/>
                </a:solidFill>
                <a:highlight>
                  <a:srgbClr val="FF9900"/>
                </a:highlight>
              </a:rPr>
              <a:t>git add</a:t>
            </a:r>
            <a:r>
              <a:rPr lang="ko"/>
              <a:t>)</a:t>
            </a:r>
            <a:br>
              <a:rPr lang="ko"/>
            </a:br>
            <a:r>
              <a:rPr lang="ko" sz="1200"/>
              <a:t>ex) 10개 파일에 변경이 발생되어도 3개만 올리고 싶을때...</a:t>
            </a:r>
            <a:endParaRPr sz="12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선택한 파일들을 </a:t>
            </a:r>
            <a:r>
              <a:rPr b="1" lang="ko"/>
              <a:t>한 덩어리로 만들고</a:t>
            </a:r>
            <a:r>
              <a:rPr lang="ko"/>
              <a:t> 설명 적어주기 </a:t>
            </a:r>
            <a:br>
              <a:rPr lang="ko"/>
            </a:br>
            <a:r>
              <a:rPr lang="ko" sz="1000"/>
              <a:t>ex) ‘메인화면 클릭 버그 수정’  </a:t>
            </a:r>
            <a:r>
              <a:rPr lang="ko"/>
              <a:t>(</a:t>
            </a:r>
            <a:r>
              <a:rPr lang="ko">
                <a:solidFill>
                  <a:srgbClr val="FFFFFF"/>
                </a:solidFill>
                <a:highlight>
                  <a:srgbClr val="FF9900"/>
                </a:highlight>
              </a:rPr>
              <a:t>git commit -m “첫페이지 제작”</a:t>
            </a:r>
            <a:r>
              <a:rPr lang="ko"/>
              <a:t>)</a:t>
            </a:r>
            <a:endParaRPr sz="1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GitHub 에서 프로젝트 저장소 만들기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내 컴퓨터 프로젝트 폴더에 GitHub 저장소 주소 알려주기  (</a:t>
            </a:r>
            <a:r>
              <a:rPr lang="ko">
                <a:solidFill>
                  <a:srgbClr val="FFFFFF"/>
                </a:solidFill>
                <a:highlight>
                  <a:srgbClr val="FF9900"/>
                </a:highlight>
              </a:rPr>
              <a:t>git remote add</a:t>
            </a:r>
            <a:r>
              <a:rPr lang="ko"/>
              <a:t>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내 컴퓨터에 만들었던 덩어리 GitHub 에 올리기 (</a:t>
            </a:r>
            <a:r>
              <a:rPr lang="ko">
                <a:solidFill>
                  <a:srgbClr val="FFFFFF"/>
                </a:solidFill>
                <a:highlight>
                  <a:srgbClr val="FF9900"/>
                </a:highlight>
              </a:rPr>
              <a:t>git push</a:t>
            </a:r>
            <a:r>
              <a:rPr lang="ko"/>
              <a:t>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왜 Git 과 GitHub 를 익혀야 하나?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팀 프로젝트 에서 ‘버젼관리 (version control)’ 와 협업의 중요성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버젼 관리툴 → </a:t>
            </a:r>
            <a:r>
              <a:rPr b="1" lang="ko"/>
              <a:t>Git</a:t>
            </a:r>
            <a:br>
              <a:rPr lang="ko"/>
            </a:br>
            <a:r>
              <a:rPr lang="ko"/>
              <a:t>클라우드 저장소 → ex) </a:t>
            </a:r>
            <a:r>
              <a:rPr b="1" lang="ko"/>
              <a:t>GitHub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과거 SVN( SubVersion) 도 같은 기능.  그러나 Git 과는 사용방법등이 다름.  </a:t>
            </a:r>
            <a:br>
              <a:rPr lang="ko"/>
            </a:br>
            <a:r>
              <a:rPr lang="ko"/>
              <a:t>SVN 에서 Git 으로 넘어가는 흐름.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클라우드 저장소는 GitHub 외에도 GitLab 이나 Bitbucket 같은 대형 서비스들도 많음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그리고..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 과 GitHub 는 같은게 아닙니다...</a:t>
            </a:r>
            <a:endParaRPr/>
          </a:p>
        </p:txBody>
      </p:sp>
      <p:sp>
        <p:nvSpPr>
          <p:cNvPr id="212" name="Google Shape;212;p33"/>
          <p:cNvSpPr txBox="1"/>
          <p:nvPr>
            <p:ph idx="1" type="body"/>
          </p:nvPr>
        </p:nvSpPr>
        <p:spPr>
          <a:xfrm>
            <a:off x="810250" y="1339275"/>
            <a:ext cx="7750200" cy="27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/>
              <a:t>‘커피’ 와 ‘커피샵’ 관계?</a:t>
            </a:r>
            <a:endParaRPr sz="48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4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 txBox="1"/>
          <p:nvPr>
            <p:ph idx="1" type="body"/>
          </p:nvPr>
        </p:nvSpPr>
        <p:spPr>
          <a:xfrm>
            <a:off x="387900" y="809125"/>
            <a:ext cx="5740500" cy="22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 은 당신의 파일을 항상 주시하고 있다!</a:t>
            </a:r>
            <a:br>
              <a:rPr lang="ko"/>
            </a:br>
            <a:r>
              <a:rPr lang="ko"/>
              <a:t>모든 변경!  생성, 삭제, 수정… 를 기록하고 있다.</a:t>
            </a:r>
            <a:br>
              <a:rPr lang="ko"/>
            </a:br>
            <a:r>
              <a:rPr lang="ko"/>
              <a:t>무엇이 변경? 어디서 변경? 언제 변경? 누가 변경?</a:t>
            </a:r>
            <a:br>
              <a:rPr lang="ko"/>
            </a:br>
            <a:r>
              <a:rPr lang="ko"/>
              <a:t>이를 </a:t>
            </a:r>
            <a:r>
              <a:rPr b="1" lang="ko"/>
              <a:t>track (트래킹)</a:t>
            </a:r>
            <a:r>
              <a:rPr lang="ko"/>
              <a:t> 한다고 한다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Git 은 동일 파일에 대해서 각기 다른 버젼 보관 가능! </a:t>
            </a:r>
            <a:br>
              <a:rPr lang="ko"/>
            </a:br>
            <a:r>
              <a:rPr lang="ko"/>
              <a:t>각각 다른 타임라인처럼!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Git 은 같은 파일을 여러 명과 같이 협업 가능케 함.</a:t>
            </a:r>
            <a:br>
              <a:rPr lang="ko"/>
            </a:br>
            <a:r>
              <a:rPr lang="ko"/>
              <a:t>누가 실수했는지, 누가 무슨 변경 했는지 확인.</a:t>
            </a:r>
            <a:br>
              <a:rPr lang="ko"/>
            </a:br>
            <a:r>
              <a:rPr lang="ko"/>
              <a:t>이 과정에서 </a:t>
            </a:r>
            <a:r>
              <a:rPr b="1" lang="ko"/>
              <a:t>나의 파일과 Git 히스토리를 다른 사람과 공유하고</a:t>
            </a:r>
            <a:r>
              <a:rPr lang="ko"/>
              <a:t> 있게 된다.. → 바로 이부분에서 GitHub 등장!!</a:t>
            </a:r>
            <a:endParaRPr/>
          </a:p>
        </p:txBody>
      </p:sp>
      <p:pic>
        <p:nvPicPr>
          <p:cNvPr id="218" name="Google Shape;21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875" y="504325"/>
            <a:ext cx="2668624" cy="206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GitHub 는</a:t>
            </a:r>
            <a:endParaRPr/>
          </a:p>
        </p:txBody>
      </p:sp>
      <p:sp>
        <p:nvSpPr>
          <p:cNvPr id="224" name="Google Shape;224;p3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클라우드에 있는 Git 제공자!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내 컴퓨터에서 Git 히스토리를 가져와서  GitHub 웹사이트에 </a:t>
            </a:r>
            <a:r>
              <a:rPr b="1" lang="ko"/>
              <a:t>push 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이후 다른 동료가 이를 가져올수 있다. 그래서 그 동료 또한 나의 모든 히스토리를 볼수 있게 된다!   그리고 서로의 히스토리를 하나의 장소 GitHub 에 올려 놓고 공유할수 있게 된다.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GitHub 만 이런 기능 제공하는게 아니다.</a:t>
            </a:r>
            <a:endParaRPr/>
          </a:p>
        </p:txBody>
      </p:sp>
      <p:graphicFrame>
        <p:nvGraphicFramePr>
          <p:cNvPr id="230" name="Google Shape;230;p36"/>
          <p:cNvGraphicFramePr/>
          <p:nvPr/>
        </p:nvGraphicFramePr>
        <p:xfrm>
          <a:off x="52700" y="88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{273A2E2D-6E94-4864-81DA-FEA30868DB3C}</a:tableStyleId>
              </a:tblPr>
              <a:tblGrid>
                <a:gridCol w="1695750"/>
                <a:gridCol w="1841675"/>
                <a:gridCol w="2401000"/>
                <a:gridCol w="2984675"/>
              </a:tblGrid>
              <a:tr h="370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Git 클라우드 사이트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모기업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특징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가격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1039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GitHub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GitHub Inc.</a:t>
                      </a:r>
                      <a:br>
                        <a:rPr lang="ko"/>
                      </a:br>
                      <a:r>
                        <a:rPr lang="ko"/>
                        <a:t>(Microsoft 에서 인수)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사용자 2800이상, 명실상부 세계 최대 규모 Git 호스팅 사이트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공개저장소 생성 무료,  비공개 저장소는 작업자 3인 이하인 경우 무료, 설치형 버젼인 Enterprise 는 월 $21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39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GitLab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GitLab Inc.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NASA, Sony 등 10만개 이상 조직이 사용, GitLab 자체가 오픈소스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공개, 비공개 저장소 생성 무료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39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BitBucket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Atlassian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사용자600만명, 지라(Jira)와 연동 쉽다.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5명 이하 팀이면 공개 및 비공개 저장소 생성 무료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31" name="Google Shape;23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075" y="2899475"/>
            <a:ext cx="1345350" cy="48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950" y="4007375"/>
            <a:ext cx="1431600" cy="20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6"/>
          <p:cNvPicPr preferRelativeResize="0"/>
          <p:nvPr/>
        </p:nvPicPr>
        <p:blipFill rotWithShape="1">
          <a:blip r:embed="rId5">
            <a:alphaModFix/>
          </a:blip>
          <a:srcRect b="24664" l="5855" r="6617" t="24761"/>
          <a:stretch/>
        </p:blipFill>
        <p:spPr>
          <a:xfrm>
            <a:off x="225425" y="1955425"/>
            <a:ext cx="1345350" cy="43530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6"/>
          <p:cNvSpPr txBox="1"/>
          <p:nvPr/>
        </p:nvSpPr>
        <p:spPr>
          <a:xfrm>
            <a:off x="680925" y="4690350"/>
            <a:ext cx="8049600" cy="3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※2019.9월 현재 ..    가격등의 정책은 수시로 변동 가능</a:t>
            </a:r>
            <a:endParaRPr>
              <a:solidFill>
                <a:srgbClr val="66666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그럼에도 GitHub 는?</a:t>
            </a:r>
            <a:endParaRPr/>
          </a:p>
        </p:txBody>
      </p:sp>
      <p:sp>
        <p:nvSpPr>
          <p:cNvPr id="240" name="Google Shape;240;p3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엄청나게 많은 오픈소스 프로젝트 들…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아마존, 페이스북, 구글, 에어비앤비 등 수많은 대기업의 오픈소스 코드들 볼수 있다.</a:t>
            </a:r>
            <a:endParaRPr/>
          </a:p>
        </p:txBody>
      </p:sp>
      <p:pic>
        <p:nvPicPr>
          <p:cNvPr id="241" name="Google Shape;241;p37"/>
          <p:cNvPicPr preferRelativeResize="0"/>
          <p:nvPr/>
        </p:nvPicPr>
        <p:blipFill rotWithShape="1">
          <a:blip r:embed="rId3">
            <a:alphaModFix/>
          </a:blip>
          <a:srcRect b="24664" l="5855" r="6617" t="24761"/>
          <a:stretch/>
        </p:blipFill>
        <p:spPr>
          <a:xfrm>
            <a:off x="5195450" y="542475"/>
            <a:ext cx="2737850" cy="8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8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Git, GitHub 기존 작업 흐름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9"/>
          <p:cNvSpPr txBox="1"/>
          <p:nvPr>
            <p:ph type="title"/>
          </p:nvPr>
        </p:nvSpPr>
        <p:spPr>
          <a:xfrm>
            <a:off x="159300" y="-12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 의 영역들 </a:t>
            </a:r>
            <a:endParaRPr/>
          </a:p>
        </p:txBody>
      </p:sp>
      <p:sp>
        <p:nvSpPr>
          <p:cNvPr id="252" name="Google Shape;252;p39"/>
          <p:cNvSpPr/>
          <p:nvPr/>
        </p:nvSpPr>
        <p:spPr>
          <a:xfrm>
            <a:off x="814700" y="1368350"/>
            <a:ext cx="1349700" cy="1355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file1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file2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file3</a:t>
            </a:r>
            <a:endParaRPr sz="1800"/>
          </a:p>
        </p:txBody>
      </p:sp>
      <p:sp>
        <p:nvSpPr>
          <p:cNvPr id="253" name="Google Shape;253;p39"/>
          <p:cNvSpPr txBox="1"/>
          <p:nvPr/>
        </p:nvSpPr>
        <p:spPr>
          <a:xfrm>
            <a:off x="814725" y="642025"/>
            <a:ext cx="1349700" cy="6081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Working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directory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4" name="Google Shape;254;p39"/>
          <p:cNvSpPr/>
          <p:nvPr/>
        </p:nvSpPr>
        <p:spPr>
          <a:xfrm>
            <a:off x="3557900" y="1368350"/>
            <a:ext cx="1349700" cy="1355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4A86E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55" name="Google Shape;255;p39"/>
          <p:cNvSpPr txBox="1"/>
          <p:nvPr/>
        </p:nvSpPr>
        <p:spPr>
          <a:xfrm>
            <a:off x="3546625" y="642025"/>
            <a:ext cx="1349700" cy="6081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Index,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staging area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6" name="Google Shape;256;p39"/>
          <p:cNvSpPr/>
          <p:nvPr/>
        </p:nvSpPr>
        <p:spPr>
          <a:xfrm>
            <a:off x="6377300" y="1368350"/>
            <a:ext cx="1349700" cy="1355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57" name="Google Shape;257;p39"/>
          <p:cNvSpPr txBox="1"/>
          <p:nvPr/>
        </p:nvSpPr>
        <p:spPr>
          <a:xfrm>
            <a:off x="6366025" y="642025"/>
            <a:ext cx="1349700" cy="6081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Local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repository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8" name="Google Shape;258;p39"/>
          <p:cNvSpPr/>
          <p:nvPr/>
        </p:nvSpPr>
        <p:spPr>
          <a:xfrm>
            <a:off x="3542500" y="4020950"/>
            <a:ext cx="3319500" cy="6081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Open Sans"/>
                <a:ea typeface="Open Sans"/>
                <a:cs typeface="Open Sans"/>
                <a:sym typeface="Open Sans"/>
              </a:rPr>
              <a:t>GitHub, GitLab 과 같은 원격 저장소</a:t>
            </a:r>
            <a:endParaRPr b="1" sz="1800"/>
          </a:p>
        </p:txBody>
      </p:sp>
      <p:sp>
        <p:nvSpPr>
          <p:cNvPr id="259" name="Google Shape;259;p39"/>
          <p:cNvSpPr txBox="1"/>
          <p:nvPr/>
        </p:nvSpPr>
        <p:spPr>
          <a:xfrm>
            <a:off x="1600200" y="3940125"/>
            <a:ext cx="1781700" cy="7074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Remote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Open Sans"/>
                <a:ea typeface="Open Sans"/>
                <a:cs typeface="Open Sans"/>
                <a:sym typeface="Open Sans"/>
              </a:rPr>
              <a:t>repository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0" name="Google Shape;260;p39"/>
          <p:cNvSpPr txBox="1"/>
          <p:nvPr/>
        </p:nvSpPr>
        <p:spPr>
          <a:xfrm>
            <a:off x="437750" y="2800250"/>
            <a:ext cx="20916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Open Sans"/>
                <a:ea typeface="Open Sans"/>
                <a:cs typeface="Open Sans"/>
                <a:sym typeface="Open Sans"/>
              </a:rPr>
              <a:t>현재 작업공간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Open Sans"/>
                <a:ea typeface="Open Sans"/>
                <a:cs typeface="Open Sans"/>
                <a:sym typeface="Open Sans"/>
              </a:rPr>
              <a:t>아직 추적(track) 하지 않는 상태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1" name="Google Shape;261;p39"/>
          <p:cNvSpPr txBox="1"/>
          <p:nvPr/>
        </p:nvSpPr>
        <p:spPr>
          <a:xfrm>
            <a:off x="3257150" y="2800250"/>
            <a:ext cx="20916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Open Sans"/>
                <a:ea typeface="Open Sans"/>
                <a:cs typeface="Open Sans"/>
                <a:sym typeface="Open Sans"/>
              </a:rPr>
              <a:t>Git 이 추적(track) 하는 대상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Open Sans"/>
                <a:ea typeface="Open Sans"/>
                <a:cs typeface="Open Sans"/>
                <a:sym typeface="Open Sans"/>
              </a:rPr>
              <a:t>아직 ‘버젼’ 등록 되기 전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2" name="Google Shape;262;p39"/>
          <p:cNvSpPr txBox="1"/>
          <p:nvPr/>
        </p:nvSpPr>
        <p:spPr>
          <a:xfrm>
            <a:off x="6076550" y="2800250"/>
            <a:ext cx="20916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Open Sans"/>
                <a:ea typeface="Open Sans"/>
                <a:cs typeface="Open Sans"/>
                <a:sym typeface="Open Sans"/>
              </a:rPr>
              <a:t>자기 컴퓨터에 저장소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Open Sans"/>
                <a:ea typeface="Open Sans"/>
                <a:cs typeface="Open Sans"/>
                <a:sym typeface="Open Sans"/>
              </a:rPr>
              <a:t>‘버젼’ 등록 ,  히스토리 저장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latin typeface="Open Sans"/>
                <a:ea typeface="Open Sans"/>
                <a:cs typeface="Open Sans"/>
                <a:sym typeface="Open Sans"/>
              </a:rPr>
              <a:t>.git</a:t>
            </a:r>
            <a:r>
              <a:rPr lang="ko" sz="1000">
                <a:latin typeface="Open Sans"/>
                <a:ea typeface="Open Sans"/>
                <a:cs typeface="Open Sans"/>
                <a:sym typeface="Open Sans"/>
              </a:rPr>
              <a:t> 폴더</a:t>
            </a:r>
            <a:endParaRPr sz="1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언제 커밋  하는게 좋을까?</a:t>
            </a:r>
            <a:endParaRPr/>
          </a:p>
        </p:txBody>
      </p:sp>
      <p:sp>
        <p:nvSpPr>
          <p:cNvPr id="268" name="Google Shape;268;p40"/>
          <p:cNvSpPr txBox="1"/>
          <p:nvPr>
            <p:ph idx="1" type="body"/>
          </p:nvPr>
        </p:nvSpPr>
        <p:spPr>
          <a:xfrm>
            <a:off x="311700" y="1266325"/>
            <a:ext cx="8520600" cy="25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커밋 은</a:t>
            </a:r>
            <a:r>
              <a:rPr b="1" lang="ko">
                <a:solidFill>
                  <a:srgbClr val="0000FF"/>
                </a:solidFill>
              </a:rPr>
              <a:t> ‘의미있는 변동사항’</a:t>
            </a:r>
            <a:r>
              <a:rPr lang="ko"/>
              <a:t> 을 묶어서 만든다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예를 들면 </a:t>
            </a:r>
            <a:r>
              <a:rPr lang="ko">
                <a:solidFill>
                  <a:srgbClr val="0000FF"/>
                </a:solidFill>
              </a:rPr>
              <a:t>“버튼 클릭 버그”를 고치는 작업</a:t>
            </a:r>
            <a:r>
              <a:rPr lang="ko"/>
              <a:t>을 하면서</a:t>
            </a:r>
            <a:br>
              <a:rPr lang="ko"/>
            </a:br>
            <a:r>
              <a:rPr lang="ko"/>
              <a:t>5가지 파일을 수정했다면 그 5가지를 묶어서 </a:t>
            </a:r>
            <a:r>
              <a:rPr b="1" lang="ko">
                <a:solidFill>
                  <a:srgbClr val="9900FF"/>
                </a:solidFill>
              </a:rPr>
              <a:t>‘하나의 커밋’</a:t>
            </a:r>
            <a:r>
              <a:rPr lang="ko"/>
              <a:t>으로 만든다.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이와 같이 의미있게 커밋을 만들어 놓으면</a:t>
            </a:r>
            <a:br>
              <a:rPr lang="ko"/>
            </a:br>
            <a:r>
              <a:rPr lang="ko"/>
              <a:t>동료 개발자 (혹은 미래의 나) 가 </a:t>
            </a:r>
            <a:r>
              <a:rPr lang="ko">
                <a:solidFill>
                  <a:srgbClr val="0000FF"/>
                </a:solidFill>
              </a:rPr>
              <a:t>“버튼 클릭 버그” 를 고치는 작업 </a:t>
            </a:r>
            <a:r>
              <a:rPr lang="ko"/>
              <a:t>데 어떤 파일을 수정했는지 손쉽게 파악 가능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ko">
                <a:solidFill>
                  <a:srgbClr val="741B47"/>
                </a:solidFill>
              </a:rPr>
              <a:t>‘커밋 메세지’ </a:t>
            </a:r>
            <a:r>
              <a:rPr lang="ko"/>
              <a:t>중요합니다.   귀찮더라도 식별 가능한 메세지로 잘 작성하여  커밋 합시다.</a:t>
            </a:r>
            <a:endParaRPr/>
          </a:p>
        </p:txBody>
      </p:sp>
      <p:sp>
        <p:nvSpPr>
          <p:cNvPr id="269" name="Google Shape;269;p40"/>
          <p:cNvSpPr/>
          <p:nvPr/>
        </p:nvSpPr>
        <p:spPr>
          <a:xfrm>
            <a:off x="6370200" y="473450"/>
            <a:ext cx="2238300" cy="1173000"/>
          </a:xfrm>
          <a:prstGeom prst="wedgeRoundRectCallout">
            <a:avLst>
              <a:gd fmla="val -60577" name="adj1"/>
              <a:gd fmla="val 67008" name="adj2"/>
              <a:gd fmla="val 0" name="adj3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마구잡이 중구난방으로 내킬때마다 add 해서 백업 용도로 커밋 하면…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그닥 의미있는 버젼관리가 안된다.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1"/>
          <p:cNvSpPr txBox="1"/>
          <p:nvPr>
            <p:ph type="title"/>
          </p:nvPr>
        </p:nvSpPr>
        <p:spPr>
          <a:xfrm>
            <a:off x="311700" y="140225"/>
            <a:ext cx="8520600" cy="9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로컬 저장소  와 원격 저장소</a:t>
            </a:r>
            <a:br>
              <a:rPr lang="ko"/>
            </a:br>
            <a:r>
              <a:rPr lang="ko" sz="1400"/>
              <a:t>Local Repository                                                            Remote Repository</a:t>
            </a:r>
            <a:endParaRPr sz="1400"/>
          </a:p>
        </p:txBody>
      </p:sp>
      <p:sp>
        <p:nvSpPr>
          <p:cNvPr id="275" name="Google Shape;275;p41"/>
          <p:cNvSpPr txBox="1"/>
          <p:nvPr>
            <p:ph idx="1" type="body"/>
          </p:nvPr>
        </p:nvSpPr>
        <p:spPr>
          <a:xfrm>
            <a:off x="311700" y="1037725"/>
            <a:ext cx="85206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내 컴퓨터의 로컬 저장소에 버젼관리가 되고 있어!</a:t>
            </a:r>
            <a:br>
              <a:rPr lang="ko"/>
            </a:br>
            <a:r>
              <a:rPr lang="ko"/>
              <a:t>이를 GitHub 같은 원격 저장소에 올려서 다른 사람들과 함께 버젼 관리 하자!</a:t>
            </a:r>
            <a:endParaRPr/>
          </a:p>
        </p:txBody>
      </p:sp>
      <p:pic>
        <p:nvPicPr>
          <p:cNvPr id="276" name="Google Shape;27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00" y="1876225"/>
            <a:ext cx="6784800" cy="2886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Git 과 GitHub 없이 개발한다는 건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11700" y="1266325"/>
            <a:ext cx="8520600" cy="18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→ Save 없이 게임하는 것.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→ 폰에서 하던 게임을 PC 에서 다시 첨부터 시작.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→ ‘온라인 게임’에 온라인 안되서, </a:t>
            </a:r>
            <a:br>
              <a:rPr lang="ko"/>
            </a:br>
            <a:r>
              <a:rPr lang="ko"/>
              <a:t>      USB 에 게임 상태를 저장해서 같은 팀끼리 돌려가며 조금씩 플레이 ??  </a:t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311700" y="3532125"/>
            <a:ext cx="8219400" cy="642900"/>
          </a:xfrm>
          <a:prstGeom prst="wedgeRoundRectCallout">
            <a:avLst>
              <a:gd fmla="val -20606" name="adj1"/>
              <a:gd fmla="val -82696" name="adj2"/>
              <a:gd fmla="val 0" name="adj3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말도 안되죠?   한번 </a:t>
            </a:r>
            <a:r>
              <a:rPr b="1"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Git </a:t>
            </a:r>
            <a: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에 익숙해지면 없던 상태로 다시는 돌아갈수 없습니다. 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push   :   원격 저장소에 올리기</a:t>
            </a:r>
            <a:endParaRPr/>
          </a:p>
        </p:txBody>
      </p:sp>
      <p:pic>
        <p:nvPicPr>
          <p:cNvPr id="282" name="Google Shape;28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304825"/>
            <a:ext cx="8716201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원격 저장소 를 내 컴퓨터에 받아오기 : clone</a:t>
            </a:r>
            <a:endParaRPr sz="3000"/>
          </a:p>
        </p:txBody>
      </p:sp>
      <p:sp>
        <p:nvSpPr>
          <p:cNvPr id="288" name="Google Shape;288;p43"/>
          <p:cNvSpPr txBox="1"/>
          <p:nvPr>
            <p:ph idx="1" type="body"/>
          </p:nvPr>
        </p:nvSpPr>
        <p:spPr>
          <a:xfrm>
            <a:off x="311700" y="1108500"/>
            <a:ext cx="8520600" cy="8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원격 저장소에 고양이가 커밋을 올렸습니다.</a:t>
            </a:r>
            <a:br>
              <a:rPr lang="ko"/>
            </a:br>
            <a:r>
              <a:rPr lang="ko"/>
              <a:t>신입 개발자 문어가 이 저장소를 본인 컴퓨터에 받아오고 싶어합니다.</a:t>
            </a:r>
            <a:endParaRPr/>
          </a:p>
        </p:txBody>
      </p:sp>
      <p:pic>
        <p:nvPicPr>
          <p:cNvPr id="289" name="Google Shape;28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0050" y="2008200"/>
            <a:ext cx="7190037" cy="2830499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43"/>
          <p:cNvSpPr/>
          <p:nvPr/>
        </p:nvSpPr>
        <p:spPr>
          <a:xfrm>
            <a:off x="7599725" y="1149850"/>
            <a:ext cx="1337700" cy="899700"/>
          </a:xfrm>
          <a:prstGeom prst="wedgeRoundRectCallout">
            <a:avLst>
              <a:gd fmla="val -77269" name="adj1"/>
              <a:gd fmla="val -24322" name="adj2"/>
              <a:gd fmla="val 0" name="adj3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이를 ‘clone ‘ 한다 라고 합니다.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4"/>
          <p:cNvSpPr txBox="1"/>
          <p:nvPr>
            <p:ph idx="1" type="body"/>
          </p:nvPr>
        </p:nvSpPr>
        <p:spPr>
          <a:xfrm>
            <a:off x="311700" y="351925"/>
            <a:ext cx="8520600" cy="7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클론(clone) 을 하면 원격저장소의 코드를 내 컴퓨터에 받아올수 있습니다.</a:t>
            </a:r>
            <a:br>
              <a:rPr lang="ko"/>
            </a:br>
            <a:r>
              <a:rPr lang="ko"/>
              <a:t>로컬 저장소 (</a:t>
            </a:r>
            <a:r>
              <a:rPr b="1" lang="ko"/>
              <a:t>.git 폴더</a:t>
            </a:r>
            <a:r>
              <a:rPr lang="ko"/>
              <a:t>) 도 자동으로 생깁니다.</a:t>
            </a:r>
            <a:endParaRPr/>
          </a:p>
        </p:txBody>
      </p:sp>
      <p:pic>
        <p:nvPicPr>
          <p:cNvPr id="296" name="Google Shape;29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328125"/>
            <a:ext cx="7878433" cy="31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5"/>
          <p:cNvSpPr txBox="1"/>
          <p:nvPr>
            <p:ph type="title"/>
          </p:nvPr>
        </p:nvSpPr>
        <p:spPr>
          <a:xfrm>
            <a:off x="311700" y="2164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원격 저장소의 데이터 가져오기: pull</a:t>
            </a:r>
            <a:endParaRPr/>
          </a:p>
        </p:txBody>
      </p:sp>
      <p:sp>
        <p:nvSpPr>
          <p:cNvPr id="302" name="Google Shape;302;p45"/>
          <p:cNvSpPr txBox="1"/>
          <p:nvPr>
            <p:ph idx="1" type="body"/>
          </p:nvPr>
        </p:nvSpPr>
        <p:spPr>
          <a:xfrm>
            <a:off x="311700" y="1037725"/>
            <a:ext cx="8520600" cy="4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그 와중에 고양이가 새로운 버젼 ‘고양3’  를 만들어 원격 저장소에 push 했다면?</a:t>
            </a:r>
            <a:endParaRPr/>
          </a:p>
        </p:txBody>
      </p:sp>
      <p:pic>
        <p:nvPicPr>
          <p:cNvPr id="303" name="Google Shape;30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" y="1702225"/>
            <a:ext cx="8042045" cy="313647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45"/>
          <p:cNvSpPr/>
          <p:nvPr/>
        </p:nvSpPr>
        <p:spPr>
          <a:xfrm>
            <a:off x="6151125" y="1702225"/>
            <a:ext cx="1138200" cy="707400"/>
          </a:xfrm>
          <a:prstGeom prst="wedgeRoundRectCallout">
            <a:avLst>
              <a:gd fmla="val -77539" name="adj1"/>
              <a:gd fmla="val 21331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최신버젼!</a:t>
            </a:r>
            <a:endParaRPr/>
          </a:p>
        </p:txBody>
      </p:sp>
      <p:sp>
        <p:nvSpPr>
          <p:cNvPr id="305" name="Google Shape;305;p45"/>
          <p:cNvSpPr/>
          <p:nvPr/>
        </p:nvSpPr>
        <p:spPr>
          <a:xfrm>
            <a:off x="7522725" y="2464225"/>
            <a:ext cx="1755000" cy="1098600"/>
          </a:xfrm>
          <a:prstGeom prst="wedgeRoundRectCallout">
            <a:avLst>
              <a:gd fmla="val -93506" name="adj1"/>
              <a:gd fmla="val 51101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문어는 옛날 버전.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그래서 새로 업데이트 내역을 받아와야 한다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그것이 </a:t>
            </a:r>
            <a:r>
              <a:rPr b="1" lang="ko"/>
              <a:t>pull</a:t>
            </a:r>
            <a:r>
              <a:rPr lang="ko"/>
              <a:t> 이다.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6"/>
          <p:cNvSpPr txBox="1"/>
          <p:nvPr>
            <p:ph idx="1" type="body"/>
          </p:nvPr>
        </p:nvSpPr>
        <p:spPr>
          <a:xfrm>
            <a:off x="311700" y="732925"/>
            <a:ext cx="8520600" cy="4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업데이트 된 데이터는 pull 명령어로 받아올 수 있습니다.</a:t>
            </a:r>
            <a:endParaRPr/>
          </a:p>
        </p:txBody>
      </p:sp>
      <p:pic>
        <p:nvPicPr>
          <p:cNvPr id="311" name="Google Shape;31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368025"/>
            <a:ext cx="7914687" cy="31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6"/>
          <p:cNvSpPr/>
          <p:nvPr/>
        </p:nvSpPr>
        <p:spPr>
          <a:xfrm>
            <a:off x="7985600" y="2086125"/>
            <a:ext cx="1446900" cy="1167300"/>
          </a:xfrm>
          <a:prstGeom prst="wedgeRectCallout">
            <a:avLst>
              <a:gd fmla="val -103561" name="adj1"/>
              <a:gd fmla="val 11460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업데이트 된 ‘고양3’ 을 받아온다  pull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 txBox="1"/>
          <p:nvPr>
            <p:ph idx="1" type="body"/>
          </p:nvPr>
        </p:nvSpPr>
        <p:spPr>
          <a:xfrm>
            <a:off x="311700" y="544050"/>
            <a:ext cx="8520600" cy="7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문어도 커밋을 만들어서 원격 저장소로 push 할수 있습니다.</a:t>
            </a:r>
            <a:br>
              <a:rPr lang="ko"/>
            </a:br>
            <a:r>
              <a:rPr lang="ko"/>
              <a:t>(</a:t>
            </a:r>
            <a:r>
              <a:rPr lang="ko">
                <a:solidFill>
                  <a:srgbClr val="980000"/>
                </a:solidFill>
              </a:rPr>
              <a:t>원격 저장소에 push 권한이 있을 경우</a:t>
            </a:r>
            <a:r>
              <a:rPr lang="ko"/>
              <a:t>)</a:t>
            </a:r>
            <a:endParaRPr/>
          </a:p>
        </p:txBody>
      </p:sp>
      <p:pic>
        <p:nvPicPr>
          <p:cNvPr id="318" name="Google Shape;31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40850"/>
            <a:ext cx="8839200" cy="304038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47"/>
          <p:cNvSpPr/>
          <p:nvPr/>
        </p:nvSpPr>
        <p:spPr>
          <a:xfrm>
            <a:off x="6905825" y="540700"/>
            <a:ext cx="1763100" cy="2031000"/>
          </a:xfrm>
          <a:prstGeom prst="wedgeRoundRectCallout">
            <a:avLst>
              <a:gd fmla="val -74093" name="adj1"/>
              <a:gd fmla="val -25732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아무나 내 원격저장소에 </a:t>
            </a:r>
            <a:r>
              <a:rPr b="1" lang="ko"/>
              <a:t>push</a:t>
            </a:r>
            <a:r>
              <a:rPr lang="ko"/>
              <a:t> 할수 있는게 아니다…  (감히?)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push 가능한 사람의 계정을 내 repository 에 추가해주면 됨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8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그림으로 이해하기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9"/>
          <p:cNvSpPr txBox="1"/>
          <p:nvPr>
            <p:ph type="title"/>
          </p:nvPr>
        </p:nvSpPr>
        <p:spPr>
          <a:xfrm>
            <a:off x="235500" y="64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맨 처음 로컬 저장소 만들었을때 (git init)</a:t>
            </a:r>
            <a:endParaRPr/>
          </a:p>
        </p:txBody>
      </p:sp>
      <p:pic>
        <p:nvPicPr>
          <p:cNvPr id="330" name="Google Shape;330;p49"/>
          <p:cNvPicPr preferRelativeResize="0"/>
          <p:nvPr/>
        </p:nvPicPr>
        <p:blipFill rotWithShape="1">
          <a:blip r:embed="rId3">
            <a:alphaModFix/>
          </a:blip>
          <a:srcRect b="0" l="0" r="0" t="14973"/>
          <a:stretch/>
        </p:blipFill>
        <p:spPr>
          <a:xfrm>
            <a:off x="147525" y="750975"/>
            <a:ext cx="8902450" cy="431632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49"/>
          <p:cNvSpPr/>
          <p:nvPr/>
        </p:nvSpPr>
        <p:spPr>
          <a:xfrm>
            <a:off x="3583050" y="2654825"/>
            <a:ext cx="1215900" cy="595800"/>
          </a:xfrm>
          <a:prstGeom prst="wedgeRoundRectCallout">
            <a:avLst>
              <a:gd fmla="val -54003" name="adj1"/>
              <a:gd fmla="val -76527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.git 폴더 안데 stage 공간 있다</a:t>
            </a:r>
            <a:endParaRPr/>
          </a:p>
        </p:txBody>
      </p:sp>
      <p:sp>
        <p:nvSpPr>
          <p:cNvPr id="332" name="Google Shape;332;p49"/>
          <p:cNvSpPr/>
          <p:nvPr/>
        </p:nvSpPr>
        <p:spPr>
          <a:xfrm>
            <a:off x="607975" y="2807225"/>
            <a:ext cx="1969800" cy="1404900"/>
          </a:xfrm>
          <a:prstGeom prst="wedgeRoundRectCallout">
            <a:avLst>
              <a:gd fmla="val 26259" name="adj1"/>
              <a:gd fmla="val -69444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파일을 만들었지만 stage 에 올라가있지 않음.   즉 추적(track)상태 아님</a:t>
            </a:r>
            <a:endParaRPr sz="12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0"/>
          <p:cNvSpPr txBox="1"/>
          <p:nvPr>
            <p:ph type="title"/>
          </p:nvPr>
        </p:nvSpPr>
        <p:spPr>
          <a:xfrm>
            <a:off x="235500" y="3688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두 파일을 스테이지에 올리기 git add</a:t>
            </a:r>
            <a:endParaRPr/>
          </a:p>
        </p:txBody>
      </p:sp>
      <p:pic>
        <p:nvPicPr>
          <p:cNvPr id="338" name="Google Shape;33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000025"/>
            <a:ext cx="8028793" cy="406727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0"/>
          <p:cNvSpPr/>
          <p:nvPr/>
        </p:nvSpPr>
        <p:spPr>
          <a:xfrm>
            <a:off x="462075" y="3003425"/>
            <a:ext cx="1665900" cy="717300"/>
          </a:xfrm>
          <a:prstGeom prst="wedgeRoundRectCallout">
            <a:avLst>
              <a:gd fmla="val -31022" name="adj1"/>
              <a:gd fmla="val -70344" name="adj2"/>
              <a:gd fmla="val 0" name="adj3"/>
            </a:avLst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add 하면 파일 staged 상태 됨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추적 대상이 됨.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스테이지 사진 찍어 남기기 :  커밋</a:t>
            </a:r>
            <a:endParaRPr/>
          </a:p>
        </p:txBody>
      </p:sp>
      <p:pic>
        <p:nvPicPr>
          <p:cNvPr id="345" name="Google Shape;34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152425"/>
            <a:ext cx="7524716" cy="3838675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51"/>
          <p:cNvSpPr/>
          <p:nvPr/>
        </p:nvSpPr>
        <p:spPr>
          <a:xfrm>
            <a:off x="5091625" y="2723750"/>
            <a:ext cx="2055000" cy="972600"/>
          </a:xfrm>
          <a:prstGeom prst="wedgeRoundRectCallout">
            <a:avLst>
              <a:gd fmla="val -65977" name="adj1"/>
              <a:gd fmla="val -65004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commit 은 방금 add 한것 뿐 아니라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stage 의 모~든 파일을 사진 찍습니다.</a:t>
            </a:r>
            <a:endParaRPr/>
          </a:p>
        </p:txBody>
      </p:sp>
      <p:sp>
        <p:nvSpPr>
          <p:cNvPr id="347" name="Google Shape;347;p51"/>
          <p:cNvSpPr/>
          <p:nvPr/>
        </p:nvSpPr>
        <p:spPr>
          <a:xfrm>
            <a:off x="258600" y="3386850"/>
            <a:ext cx="2055000" cy="972600"/>
          </a:xfrm>
          <a:prstGeom prst="wedgeRoundRectCallout">
            <a:avLst>
              <a:gd fmla="val -24714" name="adj1"/>
              <a:gd fmla="val -101925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commit 하면 파일들은 ‘수정없슴’ 상태로 돌아감.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64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사전조사 </a:t>
            </a:r>
            <a:r>
              <a:rPr lang="ko" sz="1800"/>
              <a:t>(나는 어디에..?)</a:t>
            </a:r>
            <a:endParaRPr sz="1800"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885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ko"/>
              <a:t>‘버젼관리’</a:t>
            </a:r>
            <a:r>
              <a:rPr lang="ko"/>
              <a:t>   그거 먹는건가요?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‘버젼관리’ 가 무엇인지 들어보기만 했다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ko"/>
              <a:t>Git </a:t>
            </a:r>
            <a:r>
              <a:rPr lang="ko"/>
              <a:t>기본 기능을 써봤다 (commit, push, pull, merge, branch)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ko"/>
              <a:t>Git </a:t>
            </a:r>
            <a:r>
              <a:rPr lang="ko"/>
              <a:t>의 동작 원리를 알고 있다( 로컬 저장소, 스테이지, diff …)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ko"/>
              <a:t>Git </a:t>
            </a:r>
            <a:r>
              <a:rPr lang="ko"/>
              <a:t>심화 기능을 써봤다 (rebase, cherry-pick, reset, revert, git-flow)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b="1" lang="ko"/>
              <a:t>Git </a:t>
            </a:r>
            <a:r>
              <a:rPr lang="ko"/>
              <a:t>은 뭐고?</a:t>
            </a:r>
            <a:r>
              <a:rPr b="1" lang="ko"/>
              <a:t> GitHub </a:t>
            </a:r>
            <a:r>
              <a:rPr lang="ko"/>
              <a:t>는 뭐에요?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ko"/>
              <a:t>GitHub </a:t>
            </a:r>
            <a:r>
              <a:rPr lang="ko"/>
              <a:t>을 써봤다 : fork, pull request, code review</a:t>
            </a:r>
            <a:endParaRPr/>
          </a:p>
        </p:txBody>
      </p:sp>
      <p:cxnSp>
        <p:nvCxnSpPr>
          <p:cNvPr id="89" name="Google Shape;89;p16"/>
          <p:cNvCxnSpPr/>
          <p:nvPr/>
        </p:nvCxnSpPr>
        <p:spPr>
          <a:xfrm>
            <a:off x="457475" y="2831400"/>
            <a:ext cx="8308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6"/>
          <p:cNvSpPr/>
          <p:nvPr/>
        </p:nvSpPr>
        <p:spPr>
          <a:xfrm>
            <a:off x="6016400" y="428975"/>
            <a:ext cx="2939100" cy="826800"/>
          </a:xfrm>
          <a:prstGeom prst="wedgeRoundRectCallout">
            <a:avLst>
              <a:gd fmla="val -69792" name="adj1"/>
              <a:gd fmla="val 30879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버젼관리  혹은 형상관리 라고도 합니다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2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원격 저장소 올리기 : push</a:t>
            </a:r>
            <a:endParaRPr/>
          </a:p>
        </p:txBody>
      </p:sp>
      <p:pic>
        <p:nvPicPr>
          <p:cNvPr id="353" name="Google Shape;35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649" y="926425"/>
            <a:ext cx="7976400" cy="406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3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app.js 수정,   app.css 추가</a:t>
            </a:r>
            <a:endParaRPr/>
          </a:p>
        </p:txBody>
      </p:sp>
      <p:pic>
        <p:nvPicPr>
          <p:cNvPr id="359" name="Google Shape;35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250" y="975300"/>
            <a:ext cx="7942875" cy="401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53"/>
          <p:cNvSpPr/>
          <p:nvPr/>
        </p:nvSpPr>
        <p:spPr>
          <a:xfrm>
            <a:off x="1349725" y="3465475"/>
            <a:ext cx="997200" cy="972900"/>
          </a:xfrm>
          <a:prstGeom prst="wedgeRoundRectCallout">
            <a:avLst>
              <a:gd fmla="val -57318" name="adj1"/>
              <a:gd fmla="val -89994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파일상태주목!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app.js 수정, app.css 스테이지에 올리기</a:t>
            </a:r>
            <a:endParaRPr/>
          </a:p>
        </p:txBody>
      </p:sp>
      <p:pic>
        <p:nvPicPr>
          <p:cNvPr id="366" name="Google Shape;36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1152425"/>
            <a:ext cx="7372549" cy="3686274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54"/>
          <p:cNvSpPr/>
          <p:nvPr/>
        </p:nvSpPr>
        <p:spPr>
          <a:xfrm>
            <a:off x="511525" y="3465475"/>
            <a:ext cx="997200" cy="972900"/>
          </a:xfrm>
          <a:prstGeom prst="wedgeRoundRectCallout">
            <a:avLst>
              <a:gd fmla="val 8446" name="adj1"/>
              <a:gd fmla="val -96791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파일상태주목!</a:t>
            </a:r>
            <a:endParaRPr/>
          </a:p>
        </p:txBody>
      </p:sp>
      <p:sp>
        <p:nvSpPr>
          <p:cNvPr id="368" name="Google Shape;368;p54"/>
          <p:cNvSpPr/>
          <p:nvPr/>
        </p:nvSpPr>
        <p:spPr>
          <a:xfrm>
            <a:off x="4518525" y="2571750"/>
            <a:ext cx="1391100" cy="1289700"/>
          </a:xfrm>
          <a:prstGeom prst="wedgeRoundRectCallout">
            <a:avLst>
              <a:gd fmla="val -73902" name="adj1"/>
              <a:gd fmla="val -77418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README.md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는 수정하진 않았지만.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이미 스테이지에 올라와 있다.</a:t>
            </a:r>
            <a:endParaRPr sz="120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5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스테이지 사진 찍어 남기기 : 커밋</a:t>
            </a:r>
            <a:endParaRPr/>
          </a:p>
        </p:txBody>
      </p:sp>
      <p:pic>
        <p:nvPicPr>
          <p:cNvPr id="374" name="Google Shape;37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450" y="936500"/>
            <a:ext cx="8004626" cy="4054601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55"/>
          <p:cNvSpPr/>
          <p:nvPr/>
        </p:nvSpPr>
        <p:spPr>
          <a:xfrm>
            <a:off x="3373875" y="3550600"/>
            <a:ext cx="2079300" cy="997200"/>
          </a:xfrm>
          <a:prstGeom prst="wedgeRoundRectCallout">
            <a:avLst>
              <a:gd fmla="val -1735" name="adj1"/>
              <a:gd fmla="val -84143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commit 은 방금 add 된 파일뿐 아니라 stage 의 모~든 파일의 사진을 찍는것임</a:t>
            </a:r>
            <a:endParaRPr/>
          </a:p>
        </p:txBody>
      </p:sp>
      <p:sp>
        <p:nvSpPr>
          <p:cNvPr id="376" name="Google Shape;376;p55"/>
          <p:cNvSpPr/>
          <p:nvPr/>
        </p:nvSpPr>
        <p:spPr>
          <a:xfrm>
            <a:off x="6574275" y="3550600"/>
            <a:ext cx="2079300" cy="997200"/>
          </a:xfrm>
          <a:prstGeom prst="wedgeRoundRectCallout">
            <a:avLst>
              <a:gd fmla="val -53898" name="adj1"/>
              <a:gd fmla="val -106092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그래서, </a:t>
            </a:r>
            <a:br>
              <a:rPr lang="ko"/>
            </a:br>
            <a:r>
              <a:rPr lang="ko"/>
              <a:t>README.md 도 비록 변경사항은 없지만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commit 에 포함됨.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커밋을 원격 저장소에 올리기 : push</a:t>
            </a:r>
            <a:endParaRPr/>
          </a:p>
        </p:txBody>
      </p:sp>
      <p:pic>
        <p:nvPicPr>
          <p:cNvPr id="382" name="Google Shape;38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152425"/>
            <a:ext cx="7313093" cy="3686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7"/>
          <p:cNvSpPr txBox="1"/>
          <p:nvPr>
            <p:ph type="title"/>
          </p:nvPr>
        </p:nvSpPr>
        <p:spPr>
          <a:xfrm>
            <a:off x="311700" y="64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요약 (알아두면 좋음)</a:t>
            </a:r>
            <a:endParaRPr/>
          </a:p>
        </p:txBody>
      </p:sp>
      <p:sp>
        <p:nvSpPr>
          <p:cNvPr id="388" name="Google Shape;388;p57"/>
          <p:cNvSpPr txBox="1"/>
          <p:nvPr>
            <p:ph idx="1" type="body"/>
          </p:nvPr>
        </p:nvSpPr>
        <p:spPr>
          <a:xfrm>
            <a:off x="235500" y="6567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Git 으로 추적(track) 하는 파일은 4가지 상태</a:t>
            </a:r>
            <a:br>
              <a:rPr lang="ko"/>
            </a:br>
            <a:br>
              <a:rPr lang="ko"/>
            </a:br>
            <a:br>
              <a:rPr lang="ko"/>
            </a:br>
            <a:br>
              <a:rPr lang="ko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작업공간 (working directory) 에 있는                                    파일을 </a:t>
            </a:r>
            <a:br>
              <a:rPr lang="ko"/>
            </a:br>
            <a:r>
              <a:rPr lang="ko"/>
              <a:t>스테이지 (stage) 로 올려 (add)                        으로 변경한다.</a:t>
            </a:r>
            <a:br>
              <a:rPr lang="ko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커밋 commit 을 하면                      상태로 돌아가서, 수정 진행 가능         </a:t>
            </a:r>
            <a:endParaRPr/>
          </a:p>
        </p:txBody>
      </p:sp>
      <p:pic>
        <p:nvPicPr>
          <p:cNvPr id="389" name="Google Shape;38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2725" y="1043199"/>
            <a:ext cx="6007850" cy="110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Google Shape;390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7125" y="2194225"/>
            <a:ext cx="1829600" cy="37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2575" y="2614300"/>
            <a:ext cx="837025" cy="28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49600" y="3229850"/>
            <a:ext cx="972607" cy="3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버젼관리가 뭔가요?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두 명의 개발자가 하나의 서비스를 만들려면?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0000"/>
                </a:solidFill>
              </a:rPr>
              <a:t>(Git, GitHub 가 없다치면!!)</a:t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349725"/>
            <a:ext cx="8520600" cy="24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각자 이름의 폴더를 만들고 각자 개발하다가, 매주 일요일에 메일로 보내서 코드를 합친다.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혹시 합치는 중 에러날수 있으니 백업본을 만들어 둔다.  백업본 이름은 날짜로 작성하게 될것이다.</a:t>
            </a:r>
            <a:br>
              <a:rPr lang="ko"/>
            </a:br>
            <a:r>
              <a:rPr lang="ko" sz="1400"/>
              <a:t>ex) source_940401.zip  / source_940403.zip …</a:t>
            </a:r>
            <a:endParaRPr sz="1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상대방이 작업중인 파일을 고치고 싶으면 메일에 따로 적어준다.</a:t>
            </a:r>
            <a:br>
              <a:rPr lang="ko"/>
            </a:br>
            <a:r>
              <a:rPr lang="ko" sz="1400"/>
              <a:t>ex) “김○○ 씨 </a:t>
            </a:r>
            <a:r>
              <a:rPr lang="ko" sz="1200"/>
              <a:t>내가 index.html 의 3번째 줄을 고쳤으니 합칠때 확인해주세요”</a:t>
            </a:r>
            <a:endParaRPr sz="12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ko"/>
              <a:t>코드를 합칠 때 이를 확인해서 내 코드에도 반영</a:t>
            </a:r>
            <a:endParaRPr/>
          </a:p>
        </p:txBody>
      </p:sp>
      <p:sp>
        <p:nvSpPr>
          <p:cNvPr id="102" name="Google Shape;102;p18"/>
          <p:cNvSpPr/>
          <p:nvPr/>
        </p:nvSpPr>
        <p:spPr>
          <a:xfrm>
            <a:off x="6497275" y="3399000"/>
            <a:ext cx="1459200" cy="1030200"/>
          </a:xfrm>
          <a:prstGeom prst="wedgeEllipseCallout">
            <a:avLst>
              <a:gd fmla="val -69166" name="adj1"/>
              <a:gd fmla="val -27476" name="adj2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참으로 피곤한 방법….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게다가, 충돌 발생하면 어쩔것인가?</a:t>
            </a:r>
            <a:endParaRPr/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075" y="1393625"/>
            <a:ext cx="6650875" cy="299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/>
          <p:nvPr/>
        </p:nvSpPr>
        <p:spPr>
          <a:xfrm>
            <a:off x="425600" y="398375"/>
            <a:ext cx="8438700" cy="1930800"/>
          </a:xfrm>
          <a:prstGeom prst="roundRect">
            <a:avLst>
              <a:gd fmla="val 16667" name="adj"/>
            </a:avLst>
          </a:prstGeom>
          <a:solidFill>
            <a:srgbClr val="FFE5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/>
              <a:t>따로 조금씩 작업하다가 내가 원할 때 코드를 합칠수 있는 방법이 없나?  백업도 좀 쉽게 하고???</a:t>
            </a:r>
            <a:endParaRPr sz="3000"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0225" y="2976675"/>
            <a:ext cx="2474575" cy="103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/>
          <p:nvPr/>
        </p:nvSpPr>
        <p:spPr>
          <a:xfrm>
            <a:off x="3607350" y="2049300"/>
            <a:ext cx="2055000" cy="1057800"/>
          </a:xfrm>
          <a:prstGeom prst="downArrow">
            <a:avLst>
              <a:gd fmla="val 68837" name="adj1"/>
              <a:gd fmla="val 50000" name="adj2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이 방법이 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바로 Git!</a:t>
            </a: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225" y="722250"/>
            <a:ext cx="8296375" cy="328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